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72" r:id="rId11"/>
    <p:sldId id="264" r:id="rId12"/>
    <p:sldId id="271" r:id="rId13"/>
    <p:sldId id="268" r:id="rId14"/>
    <p:sldId id="269" r:id="rId15"/>
    <p:sldId id="265" r:id="rId16"/>
    <p:sldId id="266" r:id="rId17"/>
    <p:sldId id="267" r:id="rId18"/>
  </p:sldIdLst>
  <p:sldSz cx="9144000" cy="6858000" type="screen4x3"/>
  <p:notesSz cx="6735763" cy="986948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574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05/01/1443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05/01/1443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05/01/1443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05/01/1443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05/01/1443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05/01/1443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05/01/1443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05/01/1443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Examination of rumen fluid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 descr="C:\Users\InteL\Downloads\WhatsApp Image 2021-08-13 at 4.55.56 PM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9262" y="2059781"/>
            <a:ext cx="5857875" cy="35147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</a:t>
            </a:r>
            <a:r>
              <a:rPr lang="en-US" b="1" dirty="0" smtClean="0"/>
              <a:t>. Cellulose digestion test.</a:t>
            </a:r>
            <a:br>
              <a:rPr lang="en-US" b="1" dirty="0" smtClean="0"/>
            </a:br>
            <a:r>
              <a:rPr lang="en-US" b="1" dirty="0" smtClean="0"/>
              <a:t>Technique</a:t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>
              <a:buNone/>
            </a:pPr>
            <a:r>
              <a:rPr lang="en-US" b="1" dirty="0" smtClean="0"/>
              <a:t>Indication :</a:t>
            </a:r>
          </a:p>
          <a:p>
            <a:pPr algn="l" rtl="0">
              <a:buNone/>
            </a:pPr>
            <a:r>
              <a:rPr lang="en-US" b="1" dirty="0" smtClean="0"/>
              <a:t>This test were depend in the action of </a:t>
            </a:r>
            <a:r>
              <a:rPr lang="en-US" b="1" dirty="0" err="1" smtClean="0"/>
              <a:t>cellulitic</a:t>
            </a:r>
            <a:r>
              <a:rPr lang="en-US" b="1" dirty="0" smtClean="0"/>
              <a:t> bacteria (</a:t>
            </a:r>
            <a:r>
              <a:rPr lang="en-US" b="1" dirty="0" err="1" smtClean="0"/>
              <a:t>Ruminococcus</a:t>
            </a:r>
            <a:r>
              <a:rPr lang="en-US" b="1" dirty="0" smtClean="0"/>
              <a:t> bacteria break down the plant fiber into the monosaccharide glucose, which can then be further broken down through </a:t>
            </a:r>
            <a:r>
              <a:rPr lang="en-US" b="1" dirty="0" err="1" smtClean="0"/>
              <a:t>glycolysis</a:t>
            </a:r>
            <a:r>
              <a:rPr lang="en-US" b="1" dirty="0" smtClean="0"/>
              <a:t>)</a:t>
            </a:r>
          </a:p>
          <a:p>
            <a:pPr algn="l" rtl="0">
              <a:buNone/>
            </a:pPr>
            <a:r>
              <a:rPr lang="en-US" b="1" dirty="0" smtClean="0"/>
              <a:t>Technique</a:t>
            </a:r>
          </a:p>
          <a:p>
            <a:pPr algn="l" rtl="0">
              <a:buNone/>
            </a:pPr>
            <a:r>
              <a:rPr lang="en-US" dirty="0" smtClean="0"/>
              <a:t>1. Mix 10 ml of rumen fluid with 0.3 ml of 16 % glucose.</a:t>
            </a:r>
          </a:p>
          <a:p>
            <a:pPr algn="l" rtl="0">
              <a:buNone/>
            </a:pPr>
            <a:r>
              <a:rPr lang="en-US" dirty="0" smtClean="0"/>
              <a:t>2. Immerse a thread of pure cellulose. The lower end is weighted by a glass bead.</a:t>
            </a:r>
          </a:p>
          <a:p>
            <a:pPr algn="l" rtl="0">
              <a:buNone/>
            </a:pPr>
            <a:r>
              <a:rPr lang="en-US" dirty="0" smtClean="0"/>
              <a:t>3. Incubate the tube at 39 cº.</a:t>
            </a:r>
          </a:p>
          <a:p>
            <a:pPr algn="l" rtl="0">
              <a:buNone/>
            </a:pPr>
            <a:r>
              <a:rPr lang="en-US" dirty="0" smtClean="0"/>
              <a:t>4. Record the time for the bead to be dropped free at the bottom of the tube.</a:t>
            </a:r>
          </a:p>
          <a:p>
            <a:pPr algn="l" rtl="0">
              <a:buNone/>
            </a:pPr>
            <a:r>
              <a:rPr lang="en-US" b="1" dirty="0" smtClean="0"/>
              <a:t>Interpretation</a:t>
            </a:r>
          </a:p>
          <a:p>
            <a:pPr algn="l" rtl="0">
              <a:buNone/>
            </a:pPr>
            <a:r>
              <a:rPr lang="en-US" dirty="0" smtClean="0"/>
              <a:t>A fully active rumen fluid will digest the cellulose foaming. Within 48 -</a:t>
            </a:r>
          </a:p>
          <a:p>
            <a:pPr algn="l" rtl="0">
              <a:buNone/>
            </a:pPr>
            <a:r>
              <a:rPr lang="en-US" dirty="0" smtClean="0"/>
              <a:t>56 hours.</a:t>
            </a:r>
          </a:p>
          <a:p>
            <a:pPr algn="l" rtl="0">
              <a:buNone/>
            </a:pPr>
            <a:r>
              <a:rPr lang="en-US" dirty="0" smtClean="0"/>
              <a:t>The test takes a long time and is not very accurate.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figure explain Cellulose digestion </a:t>
            </a:r>
            <a:endParaRPr lang="ar-IQ" dirty="0"/>
          </a:p>
        </p:txBody>
      </p:sp>
      <p:pic>
        <p:nvPicPr>
          <p:cNvPr id="2050" name="Picture 2" descr="C:\Users\InteL\Desktop\image4.jpe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9831" y="1554162"/>
            <a:ext cx="7416738" cy="46831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5. Glucose Fermentation test</a:t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>
              <a:buNone/>
            </a:pPr>
            <a:r>
              <a:rPr lang="en-US" b="1" dirty="0" smtClean="0"/>
              <a:t>Technique</a:t>
            </a:r>
          </a:p>
          <a:p>
            <a:pPr algn="l" rtl="0">
              <a:buNone/>
            </a:pPr>
            <a:r>
              <a:rPr lang="en-US" dirty="0" smtClean="0"/>
              <a:t>1. 0.5 ml of 16 % glucose solution is added to 10 ml of rumen fluid.</a:t>
            </a:r>
          </a:p>
          <a:p>
            <a:pPr algn="l" rtl="0">
              <a:buNone/>
            </a:pPr>
            <a:r>
              <a:rPr lang="en-US" dirty="0" smtClean="0"/>
              <a:t>2. Place the mixture in a fermentation </a:t>
            </a:r>
            <a:r>
              <a:rPr lang="en-US" dirty="0" err="1" smtClean="0"/>
              <a:t>saccharometer</a:t>
            </a:r>
            <a:r>
              <a:rPr lang="en-US" dirty="0" smtClean="0"/>
              <a:t> and keep at 39 cº.</a:t>
            </a:r>
          </a:p>
          <a:p>
            <a:pPr algn="l" rtl="0">
              <a:buNone/>
            </a:pPr>
            <a:r>
              <a:rPr lang="en-US" dirty="0" smtClean="0"/>
              <a:t>3. Read the result after 30 and 60 min.</a:t>
            </a:r>
          </a:p>
          <a:p>
            <a:pPr algn="l" rtl="0">
              <a:buNone/>
            </a:pPr>
            <a:r>
              <a:rPr lang="en-US" b="1" dirty="0" smtClean="0"/>
              <a:t>Interpretation</a:t>
            </a:r>
          </a:p>
          <a:p>
            <a:pPr algn="l" rtl="0">
              <a:buNone/>
            </a:pPr>
            <a:r>
              <a:rPr lang="en-US" dirty="0" smtClean="0"/>
              <a:t>The test measure indirectly the ability of </a:t>
            </a:r>
            <a:r>
              <a:rPr lang="en-US" dirty="0" err="1" smtClean="0"/>
              <a:t>microflora</a:t>
            </a:r>
            <a:r>
              <a:rPr lang="en-US" dirty="0" smtClean="0"/>
              <a:t> to breakdown (ferment) glucose</a:t>
            </a:r>
          </a:p>
          <a:p>
            <a:pPr algn="l" rtl="0">
              <a:buNone/>
            </a:pPr>
            <a:r>
              <a:rPr lang="en-US" dirty="0" smtClean="0"/>
              <a:t>through measuring the volume of gas formed.</a:t>
            </a:r>
          </a:p>
          <a:p>
            <a:pPr algn="l" rtl="0">
              <a:buNone/>
            </a:pPr>
            <a:r>
              <a:rPr lang="en-US" dirty="0" smtClean="0"/>
              <a:t>The normal rate of gas formation is 1-2 ml per hour.</a:t>
            </a:r>
          </a:p>
          <a:p>
            <a:pPr algn="l" rtl="0">
              <a:buNone/>
            </a:pPr>
            <a:r>
              <a:rPr lang="en-US" dirty="0" smtClean="0"/>
              <a:t>If the microbial flora is inactive, little or no gas forms.</a:t>
            </a:r>
          </a:p>
          <a:p>
            <a:pPr algn="l" rtl="0">
              <a:buNone/>
            </a:pPr>
            <a:r>
              <a:rPr lang="en-US" dirty="0" smtClean="0"/>
              <a:t>In foamy bloat more gas is formed with pronouncing foaming</a:t>
            </a:r>
            <a:endParaRPr lang="ar-IQ" dirty="0" smtClean="0"/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InteL\Desktop\1370_expor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5219" y="1554163"/>
            <a:ext cx="4525962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6. Nitrate Reduction test</a:t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l" rtl="0">
              <a:buNone/>
            </a:pPr>
            <a:r>
              <a:rPr lang="en-US" dirty="0" smtClean="0"/>
              <a:t>It provides an idea about the activity of microbes to that reduce the nitrate.</a:t>
            </a:r>
          </a:p>
          <a:p>
            <a:pPr algn="l" rtl="0">
              <a:buNone/>
            </a:pPr>
            <a:r>
              <a:rPr lang="en-US" b="1" dirty="0" smtClean="0"/>
              <a:t>Technique</a:t>
            </a:r>
          </a:p>
          <a:p>
            <a:pPr algn="l" rtl="0">
              <a:buNone/>
            </a:pPr>
            <a:r>
              <a:rPr lang="en-US" dirty="0" smtClean="0"/>
              <a:t>1. Ten ml of sieved </a:t>
            </a:r>
            <a:r>
              <a:rPr lang="en-US" dirty="0" err="1" smtClean="0"/>
              <a:t>ruminal</a:t>
            </a:r>
            <a:r>
              <a:rPr lang="en-US" dirty="0" smtClean="0"/>
              <a:t> fluid is placed into each of three test tubes and 0.2, </a:t>
            </a:r>
            <a:r>
              <a:rPr lang="en-US" i="1" dirty="0" smtClean="0"/>
              <a:t>0.5, 0.7 ml</a:t>
            </a:r>
          </a:p>
          <a:p>
            <a:pPr algn="l" rtl="0">
              <a:buNone/>
            </a:pPr>
            <a:r>
              <a:rPr lang="en-US" dirty="0" smtClean="0"/>
              <a:t>of 0.025 % potassium nitrate solution is added to the three tubes.</a:t>
            </a:r>
          </a:p>
          <a:p>
            <a:pPr algn="l" rtl="0">
              <a:buNone/>
            </a:pPr>
            <a:r>
              <a:rPr lang="en-US" dirty="0" smtClean="0"/>
              <a:t>2. Put the three tubes in a water bath at 39 cº.</a:t>
            </a:r>
          </a:p>
          <a:p>
            <a:pPr algn="l" rtl="0">
              <a:buNone/>
            </a:pPr>
            <a:r>
              <a:rPr lang="en-US" dirty="0" smtClean="0"/>
              <a:t>3. Every five minutes one drop from each tube is placed in a small ceramic plate.</a:t>
            </a:r>
          </a:p>
          <a:p>
            <a:pPr algn="l" rtl="0">
              <a:buNone/>
            </a:pPr>
            <a:r>
              <a:rPr lang="en-US" dirty="0" smtClean="0"/>
              <a:t>4. To each drop add 2 drops of reagent I (2 ml of </a:t>
            </a:r>
            <a:r>
              <a:rPr lang="en-US" dirty="0" err="1" smtClean="0"/>
              <a:t>sulphanilic</a:t>
            </a:r>
            <a:r>
              <a:rPr lang="en-US" dirty="0" smtClean="0"/>
              <a:t> acid in 30 % acetic acid to</a:t>
            </a:r>
          </a:p>
          <a:p>
            <a:pPr algn="l" rtl="0">
              <a:buNone/>
            </a:pPr>
            <a:r>
              <a:rPr lang="en-US" dirty="0" smtClean="0"/>
              <a:t>make 200 ml) and 2 drops of reagent II (0.6 ml alpha-</a:t>
            </a:r>
            <a:r>
              <a:rPr lang="en-US" dirty="0" err="1" smtClean="0"/>
              <a:t>naphthylamine</a:t>
            </a:r>
            <a:r>
              <a:rPr lang="en-US" dirty="0" smtClean="0"/>
              <a:t> </a:t>
            </a:r>
            <a:r>
              <a:rPr lang="en-US" b="1" dirty="0" smtClean="0"/>
              <a:t>+ 16 ml conc. acetic</a:t>
            </a:r>
          </a:p>
          <a:p>
            <a:pPr algn="l" rtl="0">
              <a:buNone/>
            </a:pPr>
            <a:r>
              <a:rPr lang="en-US" dirty="0" smtClean="0"/>
              <a:t>acid </a:t>
            </a:r>
            <a:r>
              <a:rPr lang="en-US" b="1" dirty="0" smtClean="0"/>
              <a:t>+ 140 ml distilled water)</a:t>
            </a:r>
          </a:p>
          <a:p>
            <a:pPr algn="l" rtl="0">
              <a:buNone/>
            </a:pPr>
            <a:r>
              <a:rPr lang="en-US" dirty="0" smtClean="0"/>
              <a:t>5. Observe the change of color.</a:t>
            </a:r>
          </a:p>
          <a:p>
            <a:pPr algn="l" rtl="0">
              <a:buNone/>
            </a:pPr>
            <a:r>
              <a:rPr lang="en-US" b="1" dirty="0" smtClean="0"/>
              <a:t>Interpretation</a:t>
            </a:r>
          </a:p>
          <a:p>
            <a:pPr algn="l" rtl="0">
              <a:buNone/>
            </a:pPr>
            <a:r>
              <a:rPr lang="en-US" dirty="0" smtClean="0"/>
              <a:t> Samples that contain nitrates are colored red.</a:t>
            </a:r>
          </a:p>
          <a:p>
            <a:pPr algn="l" rtl="0">
              <a:buNone/>
            </a:pPr>
            <a:r>
              <a:rPr lang="en-US" dirty="0" smtClean="0"/>
              <a:t> Rumen fluid of cattle fed a mixed ration will not change color after 5-10 min in tube</a:t>
            </a:r>
          </a:p>
          <a:p>
            <a:pPr algn="l" rtl="0">
              <a:buNone/>
            </a:pPr>
            <a:r>
              <a:rPr lang="en-US" dirty="0" smtClean="0"/>
              <a:t>I and 20 min in tube II and30 min in tube III.</a:t>
            </a:r>
          </a:p>
          <a:p>
            <a:pPr algn="l" rtl="0">
              <a:buNone/>
            </a:pPr>
            <a:r>
              <a:rPr lang="en-US" dirty="0" smtClean="0"/>
              <a:t> Reduction is more rapid when cattle are fed green fodder or have </a:t>
            </a:r>
            <a:r>
              <a:rPr lang="en-US" dirty="0" err="1" smtClean="0"/>
              <a:t>ruminal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decomposition or bloat.</a:t>
            </a:r>
          </a:p>
          <a:p>
            <a:pPr algn="l" rtl="0">
              <a:buNone/>
            </a:pPr>
            <a:r>
              <a:rPr lang="en-US" dirty="0" smtClean="0"/>
              <a:t> Reduction is more slower when a deficient ration is fed or when the animal lacks</a:t>
            </a:r>
          </a:p>
          <a:p>
            <a:pPr algn="l" rtl="0">
              <a:buNone/>
            </a:pPr>
            <a:r>
              <a:rPr lang="en-US" dirty="0" smtClean="0"/>
              <a:t>appetite.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b="1" dirty="0" smtClean="0"/>
              <a:t>(C) Examination for protozoa (fauna)</a:t>
            </a:r>
          </a:p>
          <a:p>
            <a:pPr algn="l" rtl="0">
              <a:buNone/>
            </a:pPr>
            <a:r>
              <a:rPr lang="en-US" b="1" dirty="0" smtClean="0"/>
              <a:t>1. Qualitative examination</a:t>
            </a:r>
          </a:p>
          <a:p>
            <a:pPr algn="l" rtl="0">
              <a:buNone/>
            </a:pPr>
            <a:r>
              <a:rPr lang="en-US" b="1" dirty="0" smtClean="0"/>
              <a:t>A. Motility</a:t>
            </a:r>
          </a:p>
          <a:p>
            <a:pPr algn="l" rtl="0">
              <a:buNone/>
            </a:pPr>
            <a:r>
              <a:rPr lang="en-US" dirty="0" smtClean="0"/>
              <a:t>1. Is examined in a fresh film under low power magnifying microscope.</a:t>
            </a:r>
          </a:p>
          <a:p>
            <a:pPr algn="l" rtl="0">
              <a:buNone/>
            </a:pPr>
            <a:r>
              <a:rPr lang="en-US" dirty="0" smtClean="0"/>
              <a:t>2. Motility is judged as follows:</a:t>
            </a:r>
          </a:p>
          <a:p>
            <a:pPr algn="l" rtl="0">
              <a:buNone/>
            </a:pPr>
            <a:r>
              <a:rPr lang="en-US" dirty="0" smtClean="0"/>
              <a:t>+++ Highly motile and very crowded.</a:t>
            </a:r>
          </a:p>
          <a:p>
            <a:pPr algn="l" rtl="0">
              <a:buNone/>
            </a:pPr>
            <a:r>
              <a:rPr lang="en-US" dirty="0" smtClean="0"/>
              <a:t>++ Motile and crowded.</a:t>
            </a:r>
          </a:p>
          <a:p>
            <a:pPr algn="l" rtl="0">
              <a:buNone/>
            </a:pPr>
            <a:r>
              <a:rPr lang="en-US" dirty="0" smtClean="0"/>
              <a:t>+ Sluggish motility and low number.</a:t>
            </a:r>
          </a:p>
          <a:p>
            <a:pPr algn="l" rtl="0">
              <a:buNone/>
            </a:pPr>
            <a:r>
              <a:rPr lang="en-US" dirty="0" smtClean="0"/>
              <a:t>No or sporadic alive fauna.</a:t>
            </a: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2. Quantitative evaluation of rumen fluid fauna.</a:t>
            </a:r>
            <a:br>
              <a:rPr lang="en-US" sz="3200" b="1" dirty="0" smtClean="0"/>
            </a:br>
            <a:r>
              <a:rPr lang="en-US" sz="3200" b="1" dirty="0" smtClean="0"/>
              <a:t>Technique</a:t>
            </a:r>
            <a:br>
              <a:rPr lang="en-US" sz="3200" b="1" dirty="0" smtClean="0"/>
            </a:b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l" rtl="0">
              <a:buNone/>
            </a:pPr>
            <a:r>
              <a:rPr lang="en-US" dirty="0" smtClean="0"/>
              <a:t>Strained rumen fluid sample.</a:t>
            </a:r>
          </a:p>
          <a:p>
            <a:pPr algn="l" rtl="0">
              <a:buNone/>
            </a:pPr>
            <a:r>
              <a:rPr lang="en-US" dirty="0" smtClean="0"/>
              <a:t>Dilute 1 ml of strained sample with 15 ml saline solution and </a:t>
            </a:r>
            <a:r>
              <a:rPr lang="en-US" i="1" dirty="0" smtClean="0"/>
              <a:t>5 ml </a:t>
            </a:r>
            <a:r>
              <a:rPr lang="en-US" i="1" dirty="0" err="1" smtClean="0"/>
              <a:t>lugols</a:t>
            </a:r>
            <a:r>
              <a:rPr lang="en-US" i="1" dirty="0" smtClean="0"/>
              <a:t> iodine</a:t>
            </a:r>
          </a:p>
          <a:p>
            <a:pPr algn="l" rtl="0">
              <a:buNone/>
            </a:pPr>
            <a:r>
              <a:rPr lang="en-US" dirty="0" smtClean="0"/>
              <a:t>solution and shake gently.</a:t>
            </a:r>
          </a:p>
          <a:p>
            <a:pPr algn="l" rtl="0">
              <a:buNone/>
            </a:pPr>
            <a:r>
              <a:rPr lang="en-US" dirty="0" smtClean="0"/>
              <a:t>Spread 0.1 ml of the mixture on glass slide in an area under cover glass of 22 X 50</a:t>
            </a:r>
          </a:p>
          <a:p>
            <a:pPr algn="l" rtl="0">
              <a:buNone/>
            </a:pPr>
            <a:r>
              <a:rPr lang="en-US" dirty="0" smtClean="0"/>
              <a:t>mm.</a:t>
            </a:r>
          </a:p>
          <a:p>
            <a:pPr algn="l" rtl="0">
              <a:buNone/>
            </a:pPr>
            <a:r>
              <a:rPr lang="en-US" dirty="0" smtClean="0"/>
              <a:t>Counting is carried out using low power (X 10). The field area of that lens is one</a:t>
            </a:r>
          </a:p>
          <a:p>
            <a:pPr algn="l" rtl="0">
              <a:buNone/>
            </a:pPr>
            <a:r>
              <a:rPr lang="en-US" dirty="0" smtClean="0"/>
              <a:t>square millimeter.</a:t>
            </a:r>
          </a:p>
          <a:p>
            <a:pPr algn="l" rtl="0">
              <a:buNone/>
            </a:pPr>
            <a:r>
              <a:rPr lang="en-US" dirty="0" smtClean="0"/>
              <a:t>Count 30 fields in the slide. The average count in 30 fields represents the </a:t>
            </a:r>
            <a:r>
              <a:rPr lang="en-US" dirty="0" err="1" smtClean="0"/>
              <a:t>protozoal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count over one square millimeter area of the field.</a:t>
            </a:r>
          </a:p>
          <a:p>
            <a:pPr algn="l" rtl="0">
              <a:buNone/>
            </a:pPr>
            <a:r>
              <a:rPr lang="en-US" dirty="0" smtClean="0"/>
              <a:t>Multiply the average by 1100 to have </a:t>
            </a:r>
            <a:r>
              <a:rPr lang="en-US" dirty="0" err="1" smtClean="0"/>
              <a:t>protozoal</a:t>
            </a:r>
            <a:r>
              <a:rPr lang="en-US" dirty="0" smtClean="0"/>
              <a:t> count in 0.1 mm of the diluted fluid</a:t>
            </a:r>
          </a:p>
          <a:p>
            <a:pPr algn="l" rtl="0">
              <a:buNone/>
            </a:pPr>
            <a:r>
              <a:rPr lang="en-US" dirty="0" smtClean="0"/>
              <a:t>which represents 0.02 ml of the original sample.</a:t>
            </a:r>
          </a:p>
          <a:p>
            <a:pPr algn="l" rtl="0">
              <a:buNone/>
            </a:pPr>
            <a:r>
              <a:rPr lang="en-US" smtClean="0"/>
              <a:t>Multiply </a:t>
            </a:r>
            <a:r>
              <a:rPr lang="en-US" dirty="0" smtClean="0"/>
              <a:t>the obtained figure by 50 to obtain total </a:t>
            </a:r>
            <a:r>
              <a:rPr lang="en-US" dirty="0" err="1" smtClean="0"/>
              <a:t>protozoal</a:t>
            </a:r>
            <a:r>
              <a:rPr lang="en-US" dirty="0" smtClean="0"/>
              <a:t> count per ml.</a:t>
            </a:r>
          </a:p>
          <a:p>
            <a:pPr algn="l" rtl="0">
              <a:buNone/>
            </a:pPr>
            <a:r>
              <a:rPr lang="en-US" b="1" dirty="0" smtClean="0"/>
              <a:t>(D) Bacteria</a:t>
            </a:r>
          </a:p>
          <a:p>
            <a:pPr algn="l" rtl="0">
              <a:buNone/>
            </a:pPr>
            <a:r>
              <a:rPr lang="en-US" dirty="0" smtClean="0"/>
              <a:t>Gram staining</a:t>
            </a:r>
          </a:p>
          <a:p>
            <a:pPr algn="l" rtl="0">
              <a:buNone/>
            </a:pPr>
            <a:r>
              <a:rPr lang="en-US" dirty="0" smtClean="0"/>
              <a:t>Gram stained smears from rumen fluid samples can be prepared. There are mainly Gram</a:t>
            </a:r>
          </a:p>
          <a:p>
            <a:pPr algn="l" rtl="0">
              <a:buNone/>
            </a:pPr>
            <a:r>
              <a:rPr lang="en-US" dirty="0" smtClean="0"/>
              <a:t>negative bacteria in normal rumen fluid, but in </a:t>
            </a:r>
            <a:r>
              <a:rPr lang="en-US" dirty="0" err="1" smtClean="0"/>
              <a:t>ruminal</a:t>
            </a:r>
            <a:r>
              <a:rPr lang="en-US" dirty="0" smtClean="0"/>
              <a:t> acidosis Gram positive</a:t>
            </a:r>
          </a:p>
          <a:p>
            <a:pPr algn="l" rtl="0">
              <a:buNone/>
            </a:pPr>
            <a:r>
              <a:rPr lang="en-US" dirty="0" smtClean="0"/>
              <a:t>streptococci and lactobacilli predominate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Examination of rumen fluid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Indications</a:t>
            </a:r>
          </a:p>
          <a:p>
            <a:pPr algn="l" rtl="0">
              <a:buNone/>
            </a:pPr>
            <a:r>
              <a:rPr lang="en-US" dirty="0" smtClean="0"/>
              <a:t>1. It is often essential to establish an accurate diagnosis of diseases of the rumen.</a:t>
            </a:r>
          </a:p>
          <a:p>
            <a:pPr algn="l" rtl="0">
              <a:buNone/>
            </a:pPr>
            <a:r>
              <a:rPr lang="en-US" dirty="0" smtClean="0"/>
              <a:t>2. It is also essential when rumen fluid is collected for therapeutic </a:t>
            </a:r>
            <a:r>
              <a:rPr lang="en-US" dirty="0" err="1" smtClean="0"/>
              <a:t>transfaunation</a:t>
            </a:r>
            <a:r>
              <a:rPr lang="en-US" dirty="0" smtClean="0"/>
              <a:t>. (For</a:t>
            </a:r>
          </a:p>
          <a:p>
            <a:pPr algn="l" rtl="0">
              <a:buNone/>
            </a:pPr>
            <a:r>
              <a:rPr lang="en-US" dirty="0" smtClean="0"/>
              <a:t>treatment of acidosis, simple indigestion, rumen stasis, stop rumination and</a:t>
            </a:r>
          </a:p>
          <a:p>
            <a:pPr algn="l" rtl="0">
              <a:buNone/>
            </a:pPr>
            <a:r>
              <a:rPr lang="en-US" dirty="0" smtClean="0"/>
              <a:t>regurgitation).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Methods of collection</a:t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1. Needle puncture of the rumen.</a:t>
            </a:r>
          </a:p>
          <a:p>
            <a:pPr algn="l" rtl="0">
              <a:buNone/>
            </a:pPr>
            <a:r>
              <a:rPr lang="en-US" dirty="0" smtClean="0"/>
              <a:t>2. Oral or nasal passage of a collection tube is preferred to avoid risk of peritoneal</a:t>
            </a:r>
          </a:p>
          <a:p>
            <a:pPr algn="l" rtl="0">
              <a:buNone/>
            </a:pPr>
            <a:r>
              <a:rPr lang="en-US" dirty="0" smtClean="0"/>
              <a:t>contamination from needle puncture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ar-IQ" dirty="0"/>
          </a:p>
        </p:txBody>
      </p:sp>
      <p:pic>
        <p:nvPicPr>
          <p:cNvPr id="1026" name="Picture 2" descr="C:\Users\InteL\Desktop\Figura-1-Zona-de-puncion-durante-la-ejecucion-de-la-rumenocentesis-dorsomedial-en-u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221088"/>
            <a:ext cx="2863997" cy="22797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InteL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221088"/>
            <a:ext cx="2543944" cy="23595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C:\Users\InteL\Desktop\0415pd_depeters_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4221088"/>
            <a:ext cx="2736304" cy="23762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(A) Physical characters</a:t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b="1" dirty="0" smtClean="0"/>
              <a:t>1. Color</a:t>
            </a:r>
          </a:p>
          <a:p>
            <a:pPr algn="l" rtl="0">
              <a:buNone/>
            </a:pPr>
            <a:r>
              <a:rPr lang="en-US" b="1" dirty="0" smtClean="0"/>
              <a:t>A. Normal color varies depending on the nature of feed:</a:t>
            </a:r>
          </a:p>
          <a:p>
            <a:pPr algn="l" rtl="0">
              <a:buNone/>
            </a:pPr>
            <a:r>
              <a:rPr lang="en-US" dirty="0" smtClean="0"/>
              <a:t>1. Olive color --------- Hay ration.</a:t>
            </a:r>
          </a:p>
          <a:p>
            <a:pPr algn="l" rtl="0">
              <a:buNone/>
            </a:pPr>
            <a:r>
              <a:rPr lang="en-US" dirty="0" smtClean="0"/>
              <a:t>2. Deeper green color------------- Green ration</a:t>
            </a:r>
          </a:p>
          <a:p>
            <a:pPr algn="l" rtl="0">
              <a:buNone/>
            </a:pPr>
            <a:r>
              <a:rPr lang="en-US" dirty="0" smtClean="0"/>
              <a:t>3. Yellowish brown color -------- Grain ration</a:t>
            </a:r>
          </a:p>
          <a:p>
            <a:pPr algn="l" rtl="0">
              <a:buNone/>
            </a:pPr>
            <a:r>
              <a:rPr lang="en-US" b="1" dirty="0" smtClean="0"/>
              <a:t>B. Abnormal</a:t>
            </a:r>
          </a:p>
          <a:p>
            <a:pPr algn="l" rtl="0">
              <a:buNone/>
            </a:pPr>
            <a:r>
              <a:rPr lang="en-US" dirty="0" smtClean="0"/>
              <a:t>1. Milky gray -------- Grain overfeeding</a:t>
            </a:r>
          </a:p>
          <a:p>
            <a:pPr algn="l" rtl="0">
              <a:buNone/>
            </a:pPr>
            <a:r>
              <a:rPr lang="en-US" dirty="0" smtClean="0"/>
              <a:t>2. Darker greenish ------- Prolonged </a:t>
            </a:r>
            <a:r>
              <a:rPr lang="en-US" dirty="0" err="1" smtClean="0"/>
              <a:t>ruminal</a:t>
            </a:r>
            <a:r>
              <a:rPr lang="en-US" dirty="0" smtClean="0"/>
              <a:t> stasis and/or decomposition of rumen</a:t>
            </a:r>
          </a:p>
          <a:p>
            <a:pPr algn="l" rtl="0">
              <a:buNone/>
            </a:pPr>
            <a:r>
              <a:rPr lang="en-US" dirty="0" smtClean="0"/>
              <a:t>contents.</a:t>
            </a:r>
          </a:p>
          <a:p>
            <a:pPr algn="l" rtl="0">
              <a:buNone/>
            </a:pPr>
            <a:r>
              <a:rPr lang="en-US" dirty="0" smtClean="0"/>
              <a:t>3. Gray with clots of milk ------- Calves with </a:t>
            </a:r>
            <a:r>
              <a:rPr lang="en-US" dirty="0" err="1" smtClean="0"/>
              <a:t>abomasal</a:t>
            </a:r>
            <a:r>
              <a:rPr lang="en-US" dirty="0" smtClean="0"/>
              <a:t> reflux or esophageal groove failure.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2. Consistency</a:t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>
              <a:buNone/>
            </a:pPr>
            <a:r>
              <a:rPr lang="en-US" b="1" dirty="0" smtClean="0"/>
              <a:t>A. Normal</a:t>
            </a:r>
          </a:p>
          <a:p>
            <a:pPr marL="571500" indent="-571500" algn="l" rtl="0">
              <a:buNone/>
            </a:pPr>
            <a:r>
              <a:rPr lang="en-US" dirty="0" smtClean="0"/>
              <a:t>Slightly viscous consistency</a:t>
            </a:r>
          </a:p>
          <a:p>
            <a:pPr algn="l" rtl="0">
              <a:buNone/>
            </a:pPr>
            <a:r>
              <a:rPr lang="en-US" b="1" dirty="0" smtClean="0"/>
              <a:t>B. Abnormal</a:t>
            </a:r>
          </a:p>
          <a:p>
            <a:pPr algn="l" rtl="0">
              <a:buNone/>
            </a:pPr>
            <a:r>
              <a:rPr lang="en-US" dirty="0" smtClean="0"/>
              <a:t>1. Watery -------- Inactive bacteria and protozoa</a:t>
            </a:r>
          </a:p>
          <a:p>
            <a:pPr algn="l" rtl="0">
              <a:buNone/>
            </a:pPr>
            <a:r>
              <a:rPr lang="en-US" dirty="0" smtClean="0"/>
              <a:t>2. Excess frothy -------- </a:t>
            </a:r>
            <a:r>
              <a:rPr lang="en-US" dirty="0" err="1" smtClean="0"/>
              <a:t>Tympany</a:t>
            </a:r>
            <a:r>
              <a:rPr lang="en-US" dirty="0" smtClean="0"/>
              <a:t> or </a:t>
            </a:r>
            <a:r>
              <a:rPr lang="en-US" dirty="0" err="1" smtClean="0"/>
              <a:t>vagus</a:t>
            </a:r>
            <a:r>
              <a:rPr lang="en-US" dirty="0" smtClean="0"/>
              <a:t> indigestion</a:t>
            </a:r>
          </a:p>
          <a:p>
            <a:pPr algn="l" rtl="0">
              <a:buNone/>
            </a:pPr>
            <a:r>
              <a:rPr lang="en-US" b="1" dirty="0" smtClean="0"/>
              <a:t>3. Odor</a:t>
            </a:r>
          </a:p>
          <a:p>
            <a:pPr algn="l" rtl="0">
              <a:buNone/>
            </a:pPr>
            <a:r>
              <a:rPr lang="en-US" b="1" dirty="0" smtClean="0"/>
              <a:t>A. Normal</a:t>
            </a:r>
          </a:p>
          <a:p>
            <a:pPr algn="l" rtl="0">
              <a:buNone/>
            </a:pPr>
            <a:r>
              <a:rPr lang="en-US" dirty="0" smtClean="0"/>
              <a:t>I. Aromatic</a:t>
            </a:r>
          </a:p>
          <a:p>
            <a:pPr algn="l" rtl="0">
              <a:buNone/>
            </a:pPr>
            <a:r>
              <a:rPr lang="en-US" b="1" dirty="0" smtClean="0"/>
              <a:t>B. Abnormal</a:t>
            </a:r>
          </a:p>
          <a:p>
            <a:pPr algn="l" rtl="0">
              <a:buNone/>
            </a:pPr>
            <a:r>
              <a:rPr lang="en-US" dirty="0" smtClean="0"/>
              <a:t>1. Ammonia smell ------- Alkalosis</a:t>
            </a:r>
          </a:p>
          <a:p>
            <a:pPr algn="l" rtl="0">
              <a:buNone/>
            </a:pPr>
            <a:r>
              <a:rPr lang="en-US" dirty="0" smtClean="0"/>
              <a:t>2. Moldy rotting odor ------ Protein putrefaction</a:t>
            </a:r>
          </a:p>
          <a:p>
            <a:pPr algn="l" rtl="0">
              <a:buNone/>
            </a:pPr>
            <a:r>
              <a:rPr lang="en-US" dirty="0" smtClean="0"/>
              <a:t>3. Sour odor -------- Acidosis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(B) Chemical characters</a:t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buNone/>
            </a:pPr>
            <a:r>
              <a:rPr lang="en-US" b="1" dirty="0" smtClean="0"/>
              <a:t>1. pH</a:t>
            </a:r>
          </a:p>
          <a:p>
            <a:pPr algn="l" rtl="0">
              <a:buNone/>
            </a:pPr>
            <a:r>
              <a:rPr lang="en-US" dirty="0" smtClean="0"/>
              <a:t>It is measured by universal pH papers indicators or by pH meters. It must be measured</a:t>
            </a:r>
          </a:p>
          <a:p>
            <a:pPr algn="l" rtl="0">
              <a:buNone/>
            </a:pPr>
            <a:r>
              <a:rPr lang="en-US" dirty="0" smtClean="0"/>
              <a:t>immediately after sampling. Normal pH ranges between 6- 7 in animals on a mostly forage</a:t>
            </a:r>
          </a:p>
          <a:p>
            <a:pPr algn="l" rtl="0">
              <a:buNone/>
            </a:pPr>
            <a:r>
              <a:rPr lang="en-US" dirty="0" smtClean="0"/>
              <a:t>diet but is lower at </a:t>
            </a:r>
            <a:r>
              <a:rPr lang="en-US" i="1" dirty="0" smtClean="0"/>
              <a:t>5.5 - 6.5 in animals fed mostly grain.</a:t>
            </a:r>
          </a:p>
          <a:p>
            <a:pPr algn="l" rtl="0">
              <a:buNone/>
            </a:pPr>
            <a:r>
              <a:rPr lang="en-US" b="1" dirty="0" smtClean="0"/>
              <a:t>Elevated pH (Rumen alkalosis)</a:t>
            </a:r>
          </a:p>
          <a:p>
            <a:pPr algn="l" rtl="0">
              <a:buNone/>
            </a:pPr>
            <a:r>
              <a:rPr lang="en-US" dirty="0" smtClean="0"/>
              <a:t>Simple indigestion.</a:t>
            </a:r>
          </a:p>
          <a:p>
            <a:pPr algn="l" rtl="0">
              <a:buNone/>
            </a:pPr>
            <a:r>
              <a:rPr lang="en-US" dirty="0" smtClean="0"/>
              <a:t>Urea indigestion.</a:t>
            </a:r>
          </a:p>
          <a:p>
            <a:pPr algn="l" rtl="0">
              <a:buNone/>
            </a:pPr>
            <a:r>
              <a:rPr lang="en-US" dirty="0" smtClean="0"/>
              <a:t>Putrefaction of rumen </a:t>
            </a:r>
            <a:r>
              <a:rPr lang="en-US" dirty="0" err="1" smtClean="0"/>
              <a:t>ingesta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Feeding on indigestible roughage.</a:t>
            </a:r>
          </a:p>
          <a:p>
            <a:pPr algn="l" rtl="0">
              <a:buNone/>
            </a:pPr>
            <a:r>
              <a:rPr lang="en-US" b="1" dirty="0" smtClean="0"/>
              <a:t>Lowered pH (Rumen acidosis)</a:t>
            </a:r>
          </a:p>
          <a:p>
            <a:pPr algn="l" rtl="0">
              <a:buNone/>
            </a:pPr>
            <a:r>
              <a:rPr lang="en-US" dirty="0" smtClean="0"/>
              <a:t>Engorgement with digestible carbohydrates.</a:t>
            </a:r>
          </a:p>
          <a:p>
            <a:pPr algn="l" rtl="0">
              <a:buNone/>
            </a:pPr>
            <a:r>
              <a:rPr lang="en-US" dirty="0" smtClean="0"/>
              <a:t>Chronic rumen acidosis (pH </a:t>
            </a:r>
            <a:r>
              <a:rPr lang="en-US" i="1" dirty="0" smtClean="0"/>
              <a:t>5 - 5.5).</a:t>
            </a:r>
          </a:p>
          <a:p>
            <a:pPr algn="l" rtl="0">
              <a:buNone/>
            </a:pPr>
            <a:r>
              <a:rPr lang="en-US" dirty="0" err="1" smtClean="0"/>
              <a:t>Abomasal</a:t>
            </a:r>
            <a:r>
              <a:rPr lang="en-US" dirty="0" smtClean="0"/>
              <a:t> reflux from </a:t>
            </a:r>
            <a:r>
              <a:rPr lang="en-US" dirty="0" err="1" smtClean="0"/>
              <a:t>abomasal</a:t>
            </a:r>
            <a:r>
              <a:rPr lang="en-US" dirty="0" smtClean="0"/>
              <a:t> disease, </a:t>
            </a:r>
            <a:r>
              <a:rPr lang="en-US" dirty="0" err="1" smtClean="0"/>
              <a:t>vagal</a:t>
            </a:r>
            <a:r>
              <a:rPr lang="en-US" dirty="0" smtClean="0"/>
              <a:t> indigestion and intestinal</a:t>
            </a:r>
          </a:p>
          <a:p>
            <a:pPr algn="l" rtl="0">
              <a:buNone/>
            </a:pPr>
            <a:r>
              <a:rPr lang="en-US" dirty="0" smtClean="0"/>
              <a:t>obstruction.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 smtClean="0"/>
              <a:t>2.Sedimentation activity test.</a:t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buNone/>
            </a:pPr>
            <a:r>
              <a:rPr lang="en-US" dirty="0" smtClean="0"/>
              <a:t>It provides a rapid evaluation of </a:t>
            </a:r>
            <a:r>
              <a:rPr lang="en-US" dirty="0" err="1" smtClean="0"/>
              <a:t>microfloral</a:t>
            </a:r>
            <a:r>
              <a:rPr lang="en-US" dirty="0" smtClean="0"/>
              <a:t> activity.</a:t>
            </a:r>
          </a:p>
          <a:p>
            <a:pPr algn="l" rtl="0">
              <a:buNone/>
            </a:pPr>
            <a:r>
              <a:rPr lang="en-US" b="1" dirty="0" smtClean="0"/>
              <a:t>Technique</a:t>
            </a:r>
          </a:p>
          <a:p>
            <a:pPr algn="l" rtl="0">
              <a:buNone/>
            </a:pPr>
            <a:r>
              <a:rPr lang="en-US" dirty="0" smtClean="0"/>
              <a:t>1. Put a sample of rumen fluid in a test tube and let to stand.</a:t>
            </a:r>
          </a:p>
          <a:p>
            <a:pPr algn="l" rtl="0">
              <a:buNone/>
            </a:pPr>
            <a:r>
              <a:rPr lang="en-US" dirty="0" smtClean="0"/>
              <a:t>2. Measure the time needed for completion of sedimentation of fine particles and</a:t>
            </a:r>
          </a:p>
          <a:p>
            <a:pPr algn="l" rtl="0">
              <a:buNone/>
            </a:pPr>
            <a:r>
              <a:rPr lang="en-US" dirty="0" smtClean="0"/>
              <a:t>floatation of coarse solid particles</a:t>
            </a:r>
          </a:p>
          <a:p>
            <a:pPr algn="l" rtl="0">
              <a:buNone/>
            </a:pPr>
            <a:r>
              <a:rPr lang="en-US" dirty="0" smtClean="0"/>
              <a:t>Normal time is 4 - 8 minutes.</a:t>
            </a:r>
          </a:p>
          <a:p>
            <a:pPr algn="l" rtl="0">
              <a:buNone/>
            </a:pPr>
            <a:r>
              <a:rPr lang="en-US" dirty="0" smtClean="0"/>
              <a:t>Abnormal time</a:t>
            </a:r>
          </a:p>
          <a:p>
            <a:pPr algn="l" rtl="0">
              <a:buNone/>
            </a:pPr>
            <a:r>
              <a:rPr lang="en-US" dirty="0" smtClean="0"/>
              <a:t>a. Very rapid sedimentation with no floatation occurs in:-</a:t>
            </a:r>
          </a:p>
          <a:p>
            <a:pPr algn="l" rtl="0">
              <a:buNone/>
            </a:pPr>
            <a:r>
              <a:rPr lang="en-US" dirty="0" smtClean="0"/>
              <a:t>Rumen acidosis.</a:t>
            </a:r>
          </a:p>
          <a:p>
            <a:pPr algn="l" rtl="0">
              <a:buNone/>
            </a:pPr>
            <a:r>
              <a:rPr lang="en-US" dirty="0" smtClean="0"/>
              <a:t> Prolonged anorexia.</a:t>
            </a:r>
          </a:p>
          <a:p>
            <a:pPr algn="l" rtl="0">
              <a:buNone/>
            </a:pPr>
            <a:r>
              <a:rPr lang="en-US" dirty="0" smtClean="0"/>
              <a:t> Inactive </a:t>
            </a:r>
            <a:r>
              <a:rPr lang="en-US" dirty="0" err="1" smtClean="0"/>
              <a:t>microflora</a:t>
            </a:r>
            <a:r>
              <a:rPr lang="en-US" dirty="0" smtClean="0"/>
              <a:t> from indigestible roughages.</a:t>
            </a:r>
          </a:p>
          <a:p>
            <a:pPr algn="l" rtl="0">
              <a:buNone/>
            </a:pPr>
            <a:r>
              <a:rPr lang="en-US" dirty="0" smtClean="0"/>
              <a:t>b. No appreciable sedimentation or floatation:-</a:t>
            </a:r>
          </a:p>
          <a:p>
            <a:pPr algn="l" rtl="0">
              <a:buNone/>
            </a:pPr>
            <a:r>
              <a:rPr lang="en-US" dirty="0" smtClean="0"/>
              <a:t> Frothy bloat.</a:t>
            </a:r>
          </a:p>
          <a:p>
            <a:pPr algn="l" rtl="0">
              <a:buNone/>
            </a:pPr>
            <a:r>
              <a:rPr lang="en-US" dirty="0" smtClean="0"/>
              <a:t> Some cases of </a:t>
            </a:r>
            <a:r>
              <a:rPr lang="en-US" dirty="0" err="1" smtClean="0"/>
              <a:t>vagal</a:t>
            </a:r>
            <a:r>
              <a:rPr lang="en-US" dirty="0" smtClean="0"/>
              <a:t> indigestion.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3074" name="Picture 2" descr="C:\Users\InteL\Desktop\downloa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04864"/>
            <a:ext cx="4248472" cy="40324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Methylene</a:t>
            </a:r>
            <a:r>
              <a:rPr lang="en-US" b="1" dirty="0" smtClean="0"/>
              <a:t> blue reduction test</a:t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>
              <a:buNone/>
            </a:pPr>
            <a:r>
              <a:rPr lang="en-US" dirty="0" smtClean="0"/>
              <a:t>It reflects the anaerobic fermentative metabolism of the bacterial population.</a:t>
            </a:r>
          </a:p>
          <a:p>
            <a:pPr algn="l" rtl="0">
              <a:buNone/>
            </a:pPr>
            <a:r>
              <a:rPr lang="en-US" b="1" dirty="0" smtClean="0"/>
              <a:t>Technique</a:t>
            </a:r>
          </a:p>
          <a:p>
            <a:pPr algn="l" rtl="0">
              <a:buNone/>
            </a:pPr>
            <a:r>
              <a:rPr lang="en-US" dirty="0" smtClean="0"/>
              <a:t>1. Mix 20 ml of rumen fluid with 1 ml of 0.03 % </a:t>
            </a:r>
            <a:r>
              <a:rPr lang="en-US" dirty="0" err="1" smtClean="0"/>
              <a:t>methylene</a:t>
            </a:r>
            <a:r>
              <a:rPr lang="en-US" dirty="0" smtClean="0"/>
              <a:t> blue in a test tube and let to stand at room temperature.</a:t>
            </a:r>
          </a:p>
          <a:p>
            <a:pPr algn="l" rtl="0">
              <a:buNone/>
            </a:pPr>
            <a:r>
              <a:rPr lang="en-US" dirty="0" smtClean="0"/>
              <a:t>2. Measure the time needed for the color of the mixture to be changed.</a:t>
            </a:r>
          </a:p>
          <a:p>
            <a:pPr algn="l" rtl="0">
              <a:buNone/>
            </a:pPr>
            <a:r>
              <a:rPr lang="en-US" dirty="0" smtClean="0"/>
              <a:t>3. Normal rumen fluid from cattle fed on hay and grain diet needs 3 min. to decolorize leaving a narrow ring of blue color at the top of decolorizing mixture.</a:t>
            </a:r>
          </a:p>
          <a:p>
            <a:pPr algn="l" rtl="0">
              <a:buNone/>
            </a:pPr>
            <a:r>
              <a:rPr lang="en-US" dirty="0" smtClean="0"/>
              <a:t>4. Abnormal reduction of time up to 15 min. indicates:</a:t>
            </a:r>
          </a:p>
          <a:p>
            <a:pPr algn="l" rtl="0">
              <a:buNone/>
            </a:pPr>
            <a:r>
              <a:rPr lang="en-US" dirty="0" smtClean="0"/>
              <a:t>Indigestible roughage.</a:t>
            </a:r>
          </a:p>
          <a:p>
            <a:pPr algn="l" rtl="0">
              <a:buNone/>
            </a:pPr>
            <a:r>
              <a:rPr lang="en-US" dirty="0" smtClean="0"/>
              <a:t>Anorexia of several days.</a:t>
            </a:r>
          </a:p>
          <a:p>
            <a:pPr algn="l" rtl="0">
              <a:buNone/>
            </a:pPr>
            <a:r>
              <a:rPr lang="en-US" dirty="0" smtClean="0"/>
              <a:t>Rumen acidosis.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145</TotalTime>
  <Words>1285</Words>
  <Application>Microsoft Office PowerPoint</Application>
  <PresentationFormat>عرض على الشاشة (3:4)‏</PresentationFormat>
  <Paragraphs>145</Paragraphs>
  <Slides>17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رحلة</vt:lpstr>
      <vt:lpstr>Examination of rumen fluid </vt:lpstr>
      <vt:lpstr>Examination of rumen fluid </vt:lpstr>
      <vt:lpstr>Methods of collection </vt:lpstr>
      <vt:lpstr>(A) Physical characters </vt:lpstr>
      <vt:lpstr>2. Consistency </vt:lpstr>
      <vt:lpstr>(B) Chemical characters </vt:lpstr>
      <vt:lpstr>2.Sedimentation activity test. </vt:lpstr>
      <vt:lpstr>الشريحة 8</vt:lpstr>
      <vt:lpstr>3. Methylene blue reduction test </vt:lpstr>
      <vt:lpstr>الشريحة 10</vt:lpstr>
      <vt:lpstr>4. Cellulose digestion test. Technique </vt:lpstr>
      <vt:lpstr> figure explain Cellulose digestion </vt:lpstr>
      <vt:lpstr>5. Glucose Fermentation test </vt:lpstr>
      <vt:lpstr>الشريحة 14</vt:lpstr>
      <vt:lpstr>6. Nitrate Reduction test </vt:lpstr>
      <vt:lpstr>الشريحة 16</vt:lpstr>
      <vt:lpstr>2. Quantitative evaluation of rumen fluid fauna. Technique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Examination of rumen fluid </dc:title>
  <dc:creator>InteL</dc:creator>
  <cp:lastModifiedBy>InteL</cp:lastModifiedBy>
  <cp:revision>23</cp:revision>
  <dcterms:created xsi:type="dcterms:W3CDTF">2021-06-14T15:41:55Z</dcterms:created>
  <dcterms:modified xsi:type="dcterms:W3CDTF">2021-08-13T14:09:34Z</dcterms:modified>
</cp:coreProperties>
</file>